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3" r:id="rId5"/>
    <p:sldId id="261" r:id="rId6"/>
    <p:sldId id="262" r:id="rId7"/>
    <p:sldId id="264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3" r:id="rId17"/>
    <p:sldId id="282" r:id="rId18"/>
    <p:sldId id="284" r:id="rId19"/>
    <p:sldId id="285" r:id="rId20"/>
    <p:sldId id="266" r:id="rId21"/>
    <p:sldId id="286" r:id="rId22"/>
    <p:sldId id="267" r:id="rId23"/>
    <p:sldId id="306" r:id="rId24"/>
    <p:sldId id="287" r:id="rId25"/>
    <p:sldId id="288" r:id="rId26"/>
    <p:sldId id="289" r:id="rId27"/>
    <p:sldId id="295" r:id="rId28"/>
    <p:sldId id="290" r:id="rId29"/>
    <p:sldId id="291" r:id="rId30"/>
    <p:sldId id="292" r:id="rId31"/>
    <p:sldId id="293" r:id="rId32"/>
    <p:sldId id="294" r:id="rId33"/>
    <p:sldId id="296" r:id="rId34"/>
    <p:sldId id="297" r:id="rId35"/>
    <p:sldId id="298" r:id="rId36"/>
    <p:sldId id="299" r:id="rId37"/>
    <p:sldId id="302" r:id="rId38"/>
    <p:sldId id="300" r:id="rId39"/>
    <p:sldId id="303" r:id="rId40"/>
    <p:sldId id="304" r:id="rId41"/>
    <p:sldId id="301" r:id="rId42"/>
    <p:sldId id="307" r:id="rId43"/>
    <p:sldId id="308" r:id="rId44"/>
    <p:sldId id="309" r:id="rId45"/>
    <p:sldId id="311" r:id="rId46"/>
    <p:sldId id="314" r:id="rId47"/>
    <p:sldId id="315" r:id="rId48"/>
    <p:sldId id="316" r:id="rId49"/>
    <p:sldId id="312" r:id="rId50"/>
    <p:sldId id="27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10"/>
    <p:restoredTop sz="94613"/>
  </p:normalViewPr>
  <p:slideViewPr>
    <p:cSldViewPr snapToGrid="0" snapToObjects="1">
      <p:cViewPr varScale="1">
        <p:scale>
          <a:sx n="126" d="100"/>
          <a:sy n="126" d="100"/>
        </p:scale>
        <p:origin x="192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erm2.com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utty.org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/>
              <a:t>SEIS </a:t>
            </a:r>
            <a:r>
              <a:rPr lang="en-US" sz="360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2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Example script: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“These are the current files, $PWD”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Let’s look at each line: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#!/bin/bash</a:t>
            </a:r>
            <a:r>
              <a:rPr lang="en-US" dirty="0" smtClean="0"/>
              <a:t>: </a:t>
            </a:r>
            <a:r>
              <a:rPr lang="en-US" dirty="0" smtClean="0"/>
              <a:t>pronounced </a:t>
            </a:r>
            <a:r>
              <a:rPr lang="en-US" dirty="0" smtClean="0"/>
              <a:t>”</a:t>
            </a:r>
            <a:r>
              <a:rPr lang="en-US" dirty="0" err="1" smtClean="0"/>
              <a:t>sha</a:t>
            </a:r>
            <a:r>
              <a:rPr lang="en-US" dirty="0" smtClean="0"/>
              <a:t>-bang-bin-bash</a:t>
            </a:r>
            <a:r>
              <a:rPr lang="en-US" dirty="0" smtClean="0"/>
              <a:t>”, specifies </a:t>
            </a:r>
            <a:r>
              <a:rPr lang="en-US" dirty="0" smtClean="0"/>
              <a:t>which shell </a:t>
            </a:r>
            <a:r>
              <a:rPr lang="en-US" dirty="0" smtClean="0"/>
              <a:t>processor </a:t>
            </a:r>
            <a:r>
              <a:rPr lang="en-US" dirty="0" smtClean="0"/>
              <a:t>will execute </a:t>
            </a:r>
            <a:r>
              <a:rPr lang="en-US" dirty="0" smtClean="0"/>
              <a:t>the </a:t>
            </a:r>
            <a:r>
              <a:rPr lang="en-US" dirty="0" smtClean="0"/>
              <a:t>commands.</a:t>
            </a:r>
            <a:endParaRPr lang="en-US" dirty="0" smtClean="0"/>
          </a:p>
          <a:p>
            <a:pPr lvl="1"/>
            <a:r>
              <a:rPr lang="en-US" b="1" dirty="0" smtClean="0"/>
              <a:t>echo</a:t>
            </a:r>
            <a:r>
              <a:rPr lang="en-US" dirty="0" smtClean="0"/>
              <a:t>: prints text to the display terminal (aka standard output</a:t>
            </a:r>
            <a:r>
              <a:rPr lang="en-US" dirty="0" smtClean="0"/>
              <a:t>).</a:t>
            </a:r>
            <a:endParaRPr lang="en-US" dirty="0" smtClean="0"/>
          </a:p>
          <a:p>
            <a:pPr lvl="1"/>
            <a:r>
              <a:rPr lang="en-US" b="1" dirty="0" smtClean="0"/>
              <a:t>ls</a:t>
            </a:r>
            <a:r>
              <a:rPr lang="en-US" dirty="0" smtClean="0"/>
              <a:t>: command to list </a:t>
            </a:r>
            <a:r>
              <a:rPr lang="en-US" dirty="0" smtClean="0"/>
              <a:t>files. </a:t>
            </a:r>
            <a:endParaRPr lang="en-US" dirty="0" smtClean="0"/>
          </a:p>
          <a:p>
            <a:pPr lvl="1"/>
            <a:r>
              <a:rPr lang="en-US" b="1" dirty="0" smtClean="0"/>
              <a:t>$PWD</a:t>
            </a:r>
            <a:r>
              <a:rPr lang="en-US" dirty="0" smtClean="0"/>
              <a:t>: a variable that contains the present working </a:t>
            </a:r>
            <a:r>
              <a:rPr lang="en-US" dirty="0" smtClean="0"/>
              <a:t>directory. </a:t>
            </a:r>
            <a:endParaRPr lang="en-US" dirty="0" smtClean="0"/>
          </a:p>
          <a:p>
            <a:pPr lvl="1"/>
            <a:r>
              <a:rPr lang="en-US" b="1" dirty="0" smtClean="0"/>
              <a:t>exit</a:t>
            </a:r>
            <a:r>
              <a:rPr lang="en-US" dirty="0" smtClean="0"/>
              <a:t>: terminate the script execution with a specified status </a:t>
            </a:r>
            <a:r>
              <a:rPr lang="en-US" dirty="0" smtClean="0"/>
              <a:t>code (0 = ok).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Shell variables act like those found in typical programming languages.</a:t>
            </a:r>
          </a:p>
          <a:p>
            <a:pPr lvl="1"/>
            <a:r>
              <a:rPr lang="en-US" dirty="0" smtClean="0"/>
              <a:t>Shells variables are </a:t>
            </a:r>
            <a:r>
              <a:rPr lang="en-US" u="sng" dirty="0" smtClean="0"/>
              <a:t>not typed </a:t>
            </a:r>
            <a:r>
              <a:rPr lang="en-US" dirty="0" smtClean="0"/>
              <a:t>(i.e., no string, </a:t>
            </a:r>
            <a:r>
              <a:rPr lang="en-US" dirty="0" err="1" smtClean="0"/>
              <a:t>int</a:t>
            </a:r>
            <a:r>
              <a:rPr lang="en-US" dirty="0" smtClean="0"/>
              <a:t>, char, etc.)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Define a variable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 smtClean="0"/>
              <a:t>Note: Do not put spaces in assignment statement!</a:t>
            </a:r>
          </a:p>
          <a:p>
            <a:pPr lvl="1"/>
            <a:r>
              <a:rPr lang="en-US" dirty="0" smtClean="0"/>
              <a:t>Common practice to capitalize variable names.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Refer to the variable in a script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 smtClean="0">
                <a:ea typeface="Consolas" charset="0"/>
                <a:cs typeface="Consolas" charset="0"/>
              </a:rPr>
              <a:t>Variables are </a:t>
            </a:r>
            <a:r>
              <a:rPr lang="en-US" dirty="0" smtClean="0">
                <a:ea typeface="Consolas" charset="0"/>
                <a:cs typeface="Consolas" charset="0"/>
              </a:rPr>
              <a:t>expanded (interpolated) </a:t>
            </a:r>
            <a:r>
              <a:rPr lang="en-US" dirty="0" smtClean="0">
                <a:ea typeface="Consolas" charset="0"/>
                <a:cs typeface="Consolas" charset="0"/>
              </a:rPr>
              <a:t>within </a:t>
            </a:r>
            <a:r>
              <a:rPr lang="en-US" dirty="0" smtClean="0">
                <a:ea typeface="Consolas" charset="0"/>
                <a:cs typeface="Consolas" charset="0"/>
              </a:rPr>
              <a:t>double quotes, but not single </a:t>
            </a:r>
            <a:r>
              <a:rPr lang="en-US" dirty="0" smtClean="0">
                <a:ea typeface="Consolas" charset="0"/>
                <a:cs typeface="Consolas" charset="0"/>
              </a:rPr>
              <a:t>quotes.</a:t>
            </a:r>
            <a:endParaRPr lang="en-US" dirty="0" smtClean="0">
              <a:ea typeface="Consolas" charset="0"/>
              <a:cs typeface="Consolas" charset="0"/>
            </a:endParaRP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 smtClean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 smtClean="0">
                <a:ea typeface="Consolas" charset="0"/>
                <a:cs typeface="Consolas" charset="0"/>
              </a:rPr>
              <a:t>prints out the value of the </a:t>
            </a:r>
            <a:r>
              <a:rPr lang="en-US" dirty="0" smtClean="0">
                <a:ea typeface="Consolas" charset="0"/>
                <a:cs typeface="Consolas" charset="0"/>
              </a:rPr>
              <a:t>variable.</a:t>
            </a:r>
            <a:endParaRPr lang="en-US" dirty="0" smtClean="0"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The shell replaces every occurrence of a variable with its value in the script.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The shell replaces the last line with the value of the variables </a:t>
            </a:r>
            <a:r>
              <a:rPr lang="en-US" dirty="0" smtClean="0"/>
              <a:t>(ls -al) and </a:t>
            </a:r>
            <a:r>
              <a:rPr lang="en-US" dirty="0" smtClean="0"/>
              <a:t>executes it!</a:t>
            </a:r>
          </a:p>
          <a:p>
            <a:endParaRPr lang="en-US" dirty="0" smtClean="0"/>
          </a:p>
          <a:p>
            <a:r>
              <a:rPr lang="en-US" dirty="0" smtClean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MYVARxyz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“${MYVAR}xyz”</a:t>
            </a:r>
            <a:endParaRPr lang="en-US" dirty="0" smtClean="0">
              <a:ea typeface="Consolas" charset="0"/>
              <a:cs typeface="Consolas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Executing a shell script from </a:t>
            </a:r>
            <a:r>
              <a:rPr lang="en-US" dirty="0" smtClean="0"/>
              <a:t>the command-line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b="1" i="1" dirty="0" smtClean="0"/>
              <a:t>$ </a:t>
            </a:r>
            <a:r>
              <a:rPr lang="en-US" b="1" i="1" dirty="0" err="1" smtClean="0"/>
              <a:t>scriptname</a:t>
            </a:r>
            <a:r>
              <a:rPr lang="en-US" b="1" dirty="0" smtClean="0"/>
              <a:t> &lt;arg1&gt; &lt;arg2&gt; &lt;arg3&gt;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Shell </a:t>
            </a:r>
            <a:r>
              <a:rPr lang="is-IS" dirty="0" smtClean="0"/>
              <a:t>provides some </a:t>
            </a:r>
            <a:r>
              <a:rPr lang="is-IS" dirty="0" smtClean="0"/>
              <a:t>built-in variables associated with this command execution:</a:t>
            </a:r>
          </a:p>
          <a:p>
            <a:pPr lvl="1"/>
            <a:r>
              <a:rPr lang="is-IS" dirty="0" smtClean="0"/>
              <a:t>$0: scriptname</a:t>
            </a:r>
          </a:p>
          <a:p>
            <a:pPr lvl="1"/>
            <a:r>
              <a:rPr lang="is-IS" dirty="0" smtClean="0"/>
              <a:t>$1: arg1</a:t>
            </a:r>
          </a:p>
          <a:p>
            <a:pPr lvl="1"/>
            <a:r>
              <a:rPr lang="is-IS" dirty="0" smtClean="0"/>
              <a:t>$2: arg2</a:t>
            </a:r>
          </a:p>
          <a:p>
            <a:pPr lvl="1"/>
            <a:r>
              <a:rPr lang="is-IS" dirty="0" smtClean="0"/>
              <a:t>$3: arg3</a:t>
            </a:r>
          </a:p>
          <a:p>
            <a:pPr lvl="1"/>
            <a:r>
              <a:rPr lang="is-IS" dirty="0" smtClean="0"/>
              <a:t>$#: number of command-line arguments (3)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Other common built-in </a:t>
            </a:r>
            <a:r>
              <a:rPr lang="is-IS" dirty="0" smtClean="0"/>
              <a:t>variables:</a:t>
            </a:r>
            <a:endParaRPr lang="is-IS" dirty="0" smtClean="0"/>
          </a:p>
          <a:p>
            <a:pPr lvl="1"/>
            <a:r>
              <a:rPr lang="is-IS" dirty="0" smtClean="0"/>
              <a:t>$HOME: home directory of current </a:t>
            </a:r>
            <a:r>
              <a:rPr lang="is-IS" dirty="0" smtClean="0"/>
              <a:t>user.</a:t>
            </a:r>
            <a:endParaRPr lang="is-IS" dirty="0" smtClean="0"/>
          </a:p>
          <a:p>
            <a:pPr lvl="1"/>
            <a:r>
              <a:rPr lang="is-IS" dirty="0" smtClean="0"/>
              <a:t>$HOSTNAME: name assigned to the </a:t>
            </a:r>
            <a:r>
              <a:rPr lang="is-IS" dirty="0" smtClean="0"/>
              <a:t>system.</a:t>
            </a:r>
            <a:endParaRPr lang="is-IS" dirty="0" smtClean="0"/>
          </a:p>
          <a:p>
            <a:pPr lvl="1"/>
            <a:r>
              <a:rPr lang="is-IS" dirty="0" smtClean="0"/>
              <a:t>$PATH: file directories where executable applications are </a:t>
            </a:r>
            <a:r>
              <a:rPr lang="is-IS" dirty="0" smtClean="0"/>
              <a:t>located.</a:t>
            </a:r>
            <a:endParaRPr lang="is-IS" dirty="0" smtClean="0"/>
          </a:p>
          <a:p>
            <a:pPr lvl="1"/>
            <a:r>
              <a:rPr lang="is-IS" dirty="0" smtClean="0"/>
              <a:t>$PWD: current working </a:t>
            </a:r>
            <a:r>
              <a:rPr lang="is-IS" dirty="0" smtClean="0"/>
              <a:t>directory.</a:t>
            </a:r>
            <a:endParaRPr lang="is-IS" dirty="0" smtClean="0"/>
          </a:p>
          <a:p>
            <a:pPr lvl="1"/>
            <a:r>
              <a:rPr lang="is-IS" dirty="0" smtClean="0"/>
              <a:t>$UID: current user ID </a:t>
            </a:r>
            <a:r>
              <a:rPr lang="is-IS" dirty="0" smtClean="0"/>
              <a:t>number.</a:t>
            </a:r>
            <a:endParaRPr lang="is-I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Shell 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Shell supports conditional checks to branch execution: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i="1" dirty="0" smtClean="0"/>
              <a:t>condition</a:t>
            </a:r>
            <a:r>
              <a:rPr lang="en-US" dirty="0" smtClean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 smtClean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-n “$X” ]    </a:t>
            </a:r>
            <a:r>
              <a:rPr lang="en-US" dirty="0" smtClean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-z “$X” ]</a:t>
            </a:r>
            <a:r>
              <a:rPr lang="en-US" dirty="0" smtClean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= $Y ]	</a:t>
            </a:r>
            <a:r>
              <a:rPr lang="en-US" dirty="0" smtClean="0"/>
              <a:t>	$ if $X equals $Y</a:t>
            </a:r>
          </a:p>
          <a:p>
            <a:pPr marL="400050" lvl="1" indent="0">
              <a:buNone/>
            </a:pPr>
            <a:endParaRPr lang="en-US" dirty="0" smtClean="0"/>
          </a:p>
          <a:p>
            <a:pPr marL="857250" lvl="1" indent="-457200"/>
            <a:r>
              <a:rPr lang="en-US" dirty="0" smtClean="0"/>
              <a:t>Note: The spaces in the test bracket </a:t>
            </a:r>
            <a:r>
              <a:rPr lang="en-US" u="sng" dirty="0" smtClean="0"/>
              <a:t>really</a:t>
            </a:r>
            <a:r>
              <a:rPr lang="en-US" dirty="0" smtClean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Loops allow the script to execute a series of commands multiple </a:t>
            </a:r>
            <a:r>
              <a:rPr lang="en-US" dirty="0" smtClean="0"/>
              <a:t>times</a:t>
            </a:r>
          </a:p>
          <a:p>
            <a:endParaRPr lang="en-US" dirty="0" smtClean="0"/>
          </a:p>
          <a:p>
            <a:r>
              <a:rPr lang="en-US" dirty="0" smtClean="0"/>
              <a:t>for-loops:</a:t>
            </a:r>
            <a:endParaRPr lang="en-US" dirty="0" smtClean="0"/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in [list]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ommands(s)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pPr marL="457200" indent="-457200"/>
            <a:r>
              <a:rPr lang="is-IS" dirty="0" smtClean="0"/>
              <a:t>Example:</a:t>
            </a:r>
          </a:p>
          <a:p>
            <a:pPr marL="457200" indent="-457200"/>
            <a:endParaRPr lang="is-IS" dirty="0" smtClean="0"/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planet in Mercury Venus Earth Mars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$planet</a:t>
            </a:r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</a:t>
            </a:r>
            <a:r>
              <a:rPr lang="en-US" dirty="0" smtClean="0"/>
              <a:t>hile loop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hile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hile [ ”$X”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Anytime the shell sees a string containing an asterisk (*) it is replaced with a list of matching file names.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 smtClean="0"/>
              <a:t>	# list all jpeg files</a:t>
            </a:r>
          </a:p>
          <a:p>
            <a:endParaRPr lang="en-US" dirty="0" smtClean="0"/>
          </a:p>
          <a:p>
            <a:r>
              <a:rPr lang="en-US" dirty="0" smtClean="0"/>
              <a:t>We can use this </a:t>
            </a:r>
            <a:r>
              <a:rPr lang="en-US" dirty="0" err="1" smtClean="0"/>
              <a:t>globbing</a:t>
            </a:r>
            <a:r>
              <a:rPr lang="en-US" dirty="0" smtClean="0"/>
              <a:t> action to our advantage: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 Backup all the jpeg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files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Command substitution takes the </a:t>
            </a:r>
            <a:r>
              <a:rPr lang="en-US" sz="2400" u="sng" dirty="0" smtClean="0"/>
              <a:t>output</a:t>
            </a:r>
            <a:r>
              <a:rPr lang="en-US" sz="2400" dirty="0" smtClean="0"/>
              <a:t> of a command and uses it as </a:t>
            </a:r>
            <a:r>
              <a:rPr lang="en-US" sz="2400" dirty="0" smtClean="0"/>
              <a:t>part of the statement.</a:t>
            </a:r>
            <a:endParaRPr lang="en-US" sz="2400" dirty="0" smtClean="0"/>
          </a:p>
          <a:p>
            <a:pPr lvl="1"/>
            <a:r>
              <a:rPr lang="en-US" sz="2400" dirty="0" smtClean="0"/>
              <a:t>Two methods: parenthesis or </a:t>
            </a:r>
            <a:r>
              <a:rPr lang="en-US" sz="2400" dirty="0" err="1" smtClean="0"/>
              <a:t>backtick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$WEB_FILES</a:t>
            </a:r>
          </a:p>
          <a:p>
            <a:pPr marL="45720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parameter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Parameter substitution is used to manipulate variable values</a:t>
            </a:r>
          </a:p>
          <a:p>
            <a:pPr lvl="1"/>
            <a:r>
              <a:rPr lang="en-US" dirty="0" smtClean="0"/>
              <a:t>Uses braces {} to enclose variable construct</a:t>
            </a: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ar1=1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</a:t>
            </a:r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${var2-$var1}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	# output is 1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Useful for assigning a default value to a variable using the :- characters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readings</a:t>
            </a:r>
          </a:p>
          <a:p>
            <a:r>
              <a:rPr lang="en-US" dirty="0" smtClean="0"/>
              <a:t>Linux fundamentals</a:t>
            </a:r>
            <a:endParaRPr lang="en-US" dirty="0"/>
          </a:p>
          <a:p>
            <a:r>
              <a:rPr lang="en-US" dirty="0" smtClean="0"/>
              <a:t>Package management</a:t>
            </a:r>
          </a:p>
          <a:p>
            <a:r>
              <a:rPr lang="en-US" dirty="0" smtClean="0"/>
              <a:t>Shell scripting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History</a:t>
            </a:r>
          </a:p>
          <a:p>
            <a:pPr lvl="1"/>
            <a:r>
              <a:rPr lang="en-US" dirty="0" smtClean="0"/>
              <a:t>Started by Linus Torvalds in 1991</a:t>
            </a:r>
          </a:p>
          <a:p>
            <a:pPr lvl="1"/>
            <a:r>
              <a:rPr lang="en-US" dirty="0" smtClean="0"/>
              <a:t>Inspired by Unix, developed at AT&amp;T in 1970s</a:t>
            </a:r>
          </a:p>
          <a:p>
            <a:pPr lvl="1"/>
            <a:r>
              <a:rPr lang="en-US" dirty="0" smtClean="0"/>
              <a:t>Linux is not Unix, but uses same </a:t>
            </a:r>
            <a:r>
              <a:rPr lang="en-US" dirty="0" smtClean="0"/>
              <a:t>concepts.</a:t>
            </a:r>
            <a:endParaRPr lang="en-US" dirty="0" smtClean="0"/>
          </a:p>
          <a:p>
            <a:pPr lvl="1"/>
            <a:r>
              <a:rPr lang="en-US" dirty="0" smtClean="0"/>
              <a:t>Open Source Software (General Public License)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Runs on cells phones </a:t>
            </a:r>
            <a:r>
              <a:rPr lang="en-US" dirty="0" smtClean="0"/>
              <a:t>and the </a:t>
            </a:r>
            <a:r>
              <a:rPr lang="en-US" dirty="0" smtClean="0"/>
              <a:t>largest supercomputers.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</a:t>
            </a:r>
            <a:r>
              <a:rPr lang="en-US" dirty="0" smtClean="0"/>
              <a:t>applications.</a:t>
            </a:r>
            <a:endParaRPr lang="en-US" dirty="0"/>
          </a:p>
          <a:p>
            <a:pPr lvl="1"/>
            <a:r>
              <a:rPr lang="en-US" dirty="0"/>
              <a:t>Automation starts at the command line, not the </a:t>
            </a:r>
            <a:r>
              <a:rPr lang="en-US" dirty="0" smtClean="0"/>
              <a:t>GUI.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Linux </a:t>
            </a:r>
            <a:r>
              <a:rPr lang="en-US" b="1" dirty="0" smtClean="0"/>
              <a:t>distribution</a:t>
            </a:r>
            <a:r>
              <a:rPr lang="en-US" dirty="0" smtClean="0"/>
              <a:t> includes a kernel and a collection of applications.</a:t>
            </a:r>
          </a:p>
          <a:p>
            <a:pPr lvl="1"/>
            <a:r>
              <a:rPr lang="en-US" dirty="0" smtClean="0"/>
              <a:t>Linux kernel</a:t>
            </a:r>
          </a:p>
          <a:p>
            <a:pPr lvl="1"/>
            <a:r>
              <a:rPr lang="en-US" dirty="0" smtClean="0"/>
              <a:t>Applications (GNU,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Desktop (Gnome, KDE, etc.)</a:t>
            </a:r>
          </a:p>
          <a:p>
            <a:endParaRPr lang="en-US" dirty="0"/>
          </a:p>
          <a:p>
            <a:r>
              <a:rPr lang="en-US" dirty="0" smtClean="0"/>
              <a:t>Dozens of distributions available to suit a large variety of needs.</a:t>
            </a:r>
          </a:p>
          <a:p>
            <a:pPr lvl="1"/>
            <a:r>
              <a:rPr lang="en-US" dirty="0" err="1" smtClean="0"/>
              <a:t>RedHat</a:t>
            </a:r>
            <a:r>
              <a:rPr lang="en-US" dirty="0" smtClean="0"/>
              <a:t>, SUSE, Ubuntu, CentOS, </a:t>
            </a:r>
            <a:r>
              <a:rPr lang="en-US" dirty="0" err="1" smtClean="0"/>
              <a:t>Debian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will use Amazon Linux  running on AWS in this </a:t>
            </a:r>
            <a:r>
              <a:rPr lang="en-US" dirty="0" smtClean="0"/>
              <a:t>course.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Rolling release maintained in an AWS </a:t>
            </a:r>
            <a:r>
              <a:rPr lang="en-US" dirty="0" smtClean="0"/>
              <a:t>AMI.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Designed for the AWS </a:t>
            </a:r>
            <a:r>
              <a:rPr lang="en-US" dirty="0" smtClean="0"/>
              <a:t>cloud.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Based on Red Hat Enterprise Linux/ </a:t>
            </a:r>
            <a:r>
              <a:rPr lang="en-US" dirty="0" smtClean="0"/>
              <a:t>CentOS.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basic OS concepts are the same across Linux distributions (i.e., Ubuntu, SUSE,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  <a:endParaRPr lang="en-US" dirty="0" smtClean="0"/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differences in package and service </a:t>
            </a:r>
            <a:r>
              <a:rPr lang="en-US" dirty="0" smtClean="0"/>
              <a:t>management.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Amazon Linux EC2 micro instance running in a public </a:t>
            </a:r>
            <a:r>
              <a:rPr lang="en-US" dirty="0" smtClean="0"/>
              <a:t>subnet.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Public/Private access keys for the </a:t>
            </a:r>
            <a:r>
              <a:rPr lang="en-US" dirty="0" smtClean="0"/>
              <a:t>instance.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SSH </a:t>
            </a:r>
            <a:r>
              <a:rPr lang="en-US" dirty="0" smtClean="0"/>
              <a:t>Client:</a:t>
            </a:r>
            <a:endParaRPr lang="en-US" dirty="0" smtClean="0"/>
          </a:p>
          <a:p>
            <a:pPr lvl="2"/>
            <a:r>
              <a:rPr lang="en-US" dirty="0" smtClean="0"/>
              <a:t>Windows -&gt; </a:t>
            </a:r>
            <a:r>
              <a:rPr lang="en-US" dirty="0" err="1" smtClean="0"/>
              <a:t>PuTTY</a:t>
            </a:r>
            <a:r>
              <a:rPr lang="en-US" dirty="0" smtClean="0"/>
              <a:t> (</a:t>
            </a:r>
            <a:r>
              <a:rPr lang="en-US" dirty="0" smtClean="0">
                <a:hlinkClick r:id="rId2"/>
              </a:rPr>
              <a:t>www.putty.org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MacOS</a:t>
            </a:r>
            <a:r>
              <a:rPr lang="en-US" dirty="0" smtClean="0"/>
              <a:t> -&gt; Terminal (built-in) or iTerm2 (</a:t>
            </a:r>
            <a:r>
              <a:rPr lang="en-US" dirty="0" smtClean="0">
                <a:hlinkClick r:id="rId3"/>
              </a:rPr>
              <a:t>www.iterm2.com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Linux </a:t>
            </a:r>
            <a:r>
              <a:rPr lang="en-US" dirty="0" err="1" smtClean="0"/>
              <a:t>vm</a:t>
            </a:r>
            <a:r>
              <a:rPr lang="en-US" dirty="0" smtClean="0"/>
              <a:t> -&gt; </a:t>
            </a:r>
            <a:r>
              <a:rPr lang="en-US" dirty="0" err="1" smtClean="0"/>
              <a:t>xterm</a:t>
            </a:r>
            <a:r>
              <a:rPr lang="en-US" dirty="0" smtClean="0"/>
              <a:t> or other terminal</a:t>
            </a:r>
          </a:p>
          <a:p>
            <a:pPr lvl="2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198" y="274638"/>
            <a:ext cx="1365137" cy="136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0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System Hierarchy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524107"/>
                <a:gridCol w="49622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Symbolic link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Shortcut alias to a file or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Socket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Inter-process communications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pipe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Similar to socket, user cannot access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Block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 </a:t>
            </a:r>
            <a:r>
              <a:rPr lang="en-US" b="1" dirty="0" smtClean="0"/>
              <a:t>ls –l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-r--r--			ordinary file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rwxr</a:t>
            </a:r>
            <a:r>
              <a:rPr lang="en-US" dirty="0" smtClean="0"/>
              <a:t>-</a:t>
            </a:r>
            <a:r>
              <a:rPr lang="en-US" dirty="0" err="1" smtClean="0"/>
              <a:t>xr</a:t>
            </a:r>
            <a:r>
              <a:rPr lang="en-US" dirty="0" smtClean="0"/>
              <a:t>-x		directory file</a:t>
            </a:r>
          </a:p>
          <a:p>
            <a:r>
              <a:rPr lang="en-US" dirty="0" err="1"/>
              <a:t>b</a:t>
            </a:r>
            <a:r>
              <a:rPr lang="en-US" dirty="0" err="1" smtClean="0"/>
              <a:t>rw</a:t>
            </a:r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----		block device file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rwxrwxrwx</a:t>
            </a:r>
            <a:r>
              <a:rPr lang="en-US" dirty="0" smtClean="0"/>
              <a:t>		symbolic </a:t>
            </a:r>
            <a:r>
              <a:rPr lang="en-US" dirty="0" smtClean="0"/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$ ls –l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File names on Linux are </a:t>
            </a:r>
            <a:r>
              <a:rPr lang="en-US" u="sng" dirty="0" smtClean="0"/>
              <a:t>case sensitive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 smtClean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 smtClean="0"/>
              <a:t>A file name starting with a period (.) is called a hidden file and isn’t displayed in a standard directory listing.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shell provides a way to manage Linux via a command line interface (CLI).</a:t>
            </a:r>
          </a:p>
          <a:p>
            <a:pPr lvl="1"/>
            <a:r>
              <a:rPr lang="en-US" dirty="0" smtClean="0"/>
              <a:t>Oftentimes there’s no need to run a graphical interface on a Linux server.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Access the Linux shell remotely using </a:t>
            </a:r>
            <a:r>
              <a:rPr lang="en-US" dirty="0" smtClean="0"/>
              <a:t>a terminal application supporting SSH </a:t>
            </a:r>
            <a:r>
              <a:rPr lang="en-US" dirty="0" smtClean="0"/>
              <a:t>(Secure Shell).</a:t>
            </a:r>
          </a:p>
          <a:p>
            <a:pPr lvl="1"/>
            <a:r>
              <a:rPr lang="en-US" dirty="0" smtClean="0"/>
              <a:t>Uses public key encryption to authenticate user and securely encrypt data communications.</a:t>
            </a:r>
          </a:p>
          <a:p>
            <a:endParaRPr lang="en-US" dirty="0"/>
          </a:p>
          <a:p>
            <a:r>
              <a:rPr lang="en-US" dirty="0" smtClean="0"/>
              <a:t>A variety of different shell programs are available and we will use Bash throughout the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9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 Shortcuts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shell provides a simple, yet powerful command entry interface. Useful shortcuts include: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Ctrl+a</a:t>
            </a:r>
            <a:r>
              <a:rPr lang="en-US" dirty="0" smtClean="0"/>
              <a:t>: </a:t>
            </a:r>
            <a:r>
              <a:rPr lang="en-US" dirty="0" smtClean="0"/>
              <a:t>move the cursor to the beginning of the command line</a:t>
            </a:r>
          </a:p>
          <a:p>
            <a:pPr lvl="1"/>
            <a:r>
              <a:rPr lang="en-US" b="1" dirty="0" err="1" smtClean="0"/>
              <a:t>Ctrl+c</a:t>
            </a:r>
            <a:r>
              <a:rPr lang="en-US" dirty="0" smtClean="0"/>
              <a:t>: </a:t>
            </a:r>
            <a:r>
              <a:rPr lang="en-US" dirty="0" smtClean="0"/>
              <a:t>terminate a running program and return to the shell prompt</a:t>
            </a:r>
          </a:p>
          <a:p>
            <a:pPr lvl="1"/>
            <a:r>
              <a:rPr lang="en-US" b="1" dirty="0" err="1" smtClean="0"/>
              <a:t>Ctrl+d</a:t>
            </a:r>
            <a:r>
              <a:rPr lang="en-US" dirty="0" smtClean="0"/>
              <a:t>: </a:t>
            </a:r>
            <a:r>
              <a:rPr lang="en-US" dirty="0" smtClean="0"/>
              <a:t>log out of the current shell</a:t>
            </a:r>
          </a:p>
          <a:p>
            <a:pPr lvl="1"/>
            <a:r>
              <a:rPr lang="en-US" b="1" dirty="0" err="1" smtClean="0"/>
              <a:t>Ctrl+e</a:t>
            </a:r>
            <a:r>
              <a:rPr lang="en-US" dirty="0" smtClean="0"/>
              <a:t>: </a:t>
            </a:r>
            <a:r>
              <a:rPr lang="en-US" dirty="0" smtClean="0"/>
              <a:t>move cursor to the end of the command line</a:t>
            </a:r>
          </a:p>
          <a:p>
            <a:pPr lvl="1"/>
            <a:r>
              <a:rPr lang="en-US" b="1" dirty="0" err="1" smtClean="0"/>
              <a:t>Ctrl+l</a:t>
            </a:r>
            <a:r>
              <a:rPr lang="en-US" dirty="0" smtClean="0"/>
              <a:t>: </a:t>
            </a:r>
            <a:r>
              <a:rPr lang="en-US" dirty="0" smtClean="0"/>
              <a:t>clear the shell terminal screen</a:t>
            </a:r>
          </a:p>
          <a:p>
            <a:pPr lvl="1"/>
            <a:r>
              <a:rPr lang="en-US" b="1" dirty="0" err="1" smtClean="0"/>
              <a:t>Ctrl+r</a:t>
            </a:r>
            <a:r>
              <a:rPr lang="en-US" dirty="0" smtClean="0"/>
              <a:t>: </a:t>
            </a:r>
            <a:r>
              <a:rPr lang="en-US" dirty="0" smtClean="0"/>
              <a:t>search the command history</a:t>
            </a:r>
          </a:p>
          <a:p>
            <a:pPr lvl="1"/>
            <a:r>
              <a:rPr lang="en-US" b="1" dirty="0" smtClean="0"/>
              <a:t>&lt;tab&gt;: </a:t>
            </a:r>
            <a:r>
              <a:rPr lang="en-US" dirty="0" smtClean="0"/>
              <a:t>autocomplete file name</a:t>
            </a:r>
          </a:p>
          <a:p>
            <a:pPr lvl="1"/>
            <a:r>
              <a:rPr lang="en-US" b="1" dirty="0" smtClean="0"/>
              <a:t>&lt;tab&gt;&lt;tab&gt;: </a:t>
            </a:r>
            <a:r>
              <a:rPr lang="en-US" dirty="0" smtClean="0"/>
              <a:t>show command completion possibilities</a:t>
            </a:r>
          </a:p>
          <a:p>
            <a:pPr lvl="1"/>
            <a:r>
              <a:rPr lang="en-US" b="1" dirty="0" smtClean="0"/>
              <a:t>&lt;up arrow&gt;: </a:t>
            </a:r>
            <a:r>
              <a:rPr lang="en-US" dirty="0" smtClean="0"/>
              <a:t>repeat last command (or scroll through history)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17048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Automation </a:t>
            </a:r>
            <a:r>
              <a:rPr lang="en-US" dirty="0" smtClean="0"/>
              <a:t>is a critical component of DevOps and modern IT </a:t>
            </a:r>
            <a:r>
              <a:rPr lang="en-US" dirty="0" smtClean="0"/>
              <a:t>practices.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Example: Software build pipeline</a:t>
            </a:r>
          </a:p>
          <a:p>
            <a:pPr lvl="2"/>
            <a:r>
              <a:rPr lang="en-US" dirty="0" smtClean="0"/>
              <a:t>Changes are made to files in version control </a:t>
            </a:r>
            <a:r>
              <a:rPr lang="en-US" dirty="0" smtClean="0"/>
              <a:t>system.</a:t>
            </a:r>
            <a:endParaRPr lang="en-US" dirty="0" smtClean="0"/>
          </a:p>
          <a:p>
            <a:pPr lvl="2"/>
            <a:r>
              <a:rPr lang="en-US" dirty="0" smtClean="0"/>
              <a:t>New files </a:t>
            </a:r>
            <a:r>
              <a:rPr lang="en-US" dirty="0" smtClean="0"/>
              <a:t>are picked </a:t>
            </a:r>
            <a:r>
              <a:rPr lang="en-US" dirty="0" smtClean="0"/>
              <a:t>up by software delivery </a:t>
            </a:r>
            <a:r>
              <a:rPr lang="en-US" dirty="0" smtClean="0"/>
              <a:t>platform, built </a:t>
            </a:r>
            <a:r>
              <a:rPr lang="en-US" dirty="0" smtClean="0"/>
              <a:t>and </a:t>
            </a:r>
            <a:r>
              <a:rPr lang="en-US" dirty="0" smtClean="0"/>
              <a:t>tested.</a:t>
            </a:r>
            <a:endParaRPr lang="en-US" dirty="0" smtClean="0"/>
          </a:p>
          <a:p>
            <a:pPr lvl="2"/>
            <a:r>
              <a:rPr lang="en-US" dirty="0" smtClean="0"/>
              <a:t>Build artifacts are deployed </a:t>
            </a:r>
            <a:r>
              <a:rPr lang="en-US" dirty="0" smtClean="0"/>
              <a:t>to production </a:t>
            </a:r>
            <a:r>
              <a:rPr lang="en-US" dirty="0" smtClean="0"/>
              <a:t>systems.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393" y="619760"/>
            <a:ext cx="1691407" cy="221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Command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 smtClean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 &lt;command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buNone/>
            </a:pP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Each user on Linux has a separate account with a password.</a:t>
            </a:r>
          </a:p>
          <a:p>
            <a:pPr lvl="1"/>
            <a:r>
              <a:rPr lang="en-US" dirty="0" smtClean="0"/>
              <a:t>We’ll use the </a:t>
            </a:r>
            <a:r>
              <a:rPr lang="en-US" b="1" dirty="0" smtClean="0"/>
              <a:t>ec2-user</a:t>
            </a:r>
            <a:r>
              <a:rPr lang="en-US" dirty="0" smtClean="0"/>
              <a:t> account during </a:t>
            </a:r>
            <a:r>
              <a:rPr lang="en-US" dirty="0" smtClean="0"/>
              <a:t>this </a:t>
            </a:r>
            <a:r>
              <a:rPr lang="en-US" dirty="0" smtClean="0"/>
              <a:t>class.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User accounts can be members of user groups.</a:t>
            </a:r>
          </a:p>
          <a:p>
            <a:endParaRPr lang="en-US" dirty="0" smtClean="0"/>
          </a:p>
          <a:p>
            <a:r>
              <a:rPr lang="en-US" dirty="0" smtClean="0"/>
              <a:t>The root account is known as a super-user and is all powerful (like Administrator on Windows).</a:t>
            </a:r>
          </a:p>
          <a:p>
            <a:endParaRPr lang="en-US" dirty="0" smtClean="0"/>
          </a:p>
          <a:p>
            <a:r>
              <a:rPr lang="en-US" dirty="0" smtClean="0"/>
              <a:t>Typically we log into a Linux system and escalate our privileges to become a super-user using the </a:t>
            </a:r>
            <a:r>
              <a:rPr lang="en-US" b="1" dirty="0" err="1" smtClean="0"/>
              <a:t>sudo</a:t>
            </a:r>
            <a:r>
              <a:rPr lang="en-US" dirty="0" smtClean="0"/>
              <a:t> command (super-user </a:t>
            </a:r>
            <a:r>
              <a:rPr lang="en-US" dirty="0" smtClean="0"/>
              <a:t>do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Users have a defined home directory, typically something like /home/username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tilda</a:t>
            </a:r>
            <a:r>
              <a:rPr lang="en-US" dirty="0" smtClean="0"/>
              <a:t> (~) character is used as an alias for a user’s home directory.</a:t>
            </a:r>
          </a:p>
          <a:p>
            <a:endParaRPr lang="en-US" dirty="0"/>
          </a:p>
          <a:p>
            <a:r>
              <a:rPr lang="en-US" dirty="0" smtClean="0"/>
              <a:t>You can add new users using the </a:t>
            </a:r>
            <a:r>
              <a:rPr lang="en-US" dirty="0" err="1" smtClean="0"/>
              <a:t>useradd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And delete users using the </a:t>
            </a:r>
            <a:r>
              <a:rPr lang="en-US" dirty="0" err="1" smtClean="0"/>
              <a:t>userdel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Linux file system is partitioned into separate directories, denoted by forward-slash character (/).</a:t>
            </a:r>
          </a:p>
          <a:p>
            <a:pPr lvl="1"/>
            <a:r>
              <a:rPr lang="en-US" dirty="0" smtClean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 smtClean="0"/>
              <a:t>Current directory </a:t>
            </a:r>
            <a:r>
              <a:rPr lang="en-US" dirty="0" smtClean="0"/>
              <a:t>you are in is </a:t>
            </a:r>
            <a:r>
              <a:rPr lang="en-US" dirty="0" smtClean="0"/>
              <a:t>called the Present Working Directory (or current working directory)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pwd</a:t>
            </a:r>
            <a:r>
              <a:rPr lang="en-US" dirty="0" smtClean="0"/>
              <a:t> command to determine the present working </a:t>
            </a:r>
            <a:r>
              <a:rPr lang="en-US" dirty="0" smtClean="0"/>
              <a:t>directory and the </a:t>
            </a:r>
            <a:r>
              <a:rPr lang="en-US" b="1" dirty="0" smtClean="0"/>
              <a:t>ls</a:t>
            </a:r>
            <a:r>
              <a:rPr lang="en-US" dirty="0" smtClean="0"/>
              <a:t> command to list the contents of the directory.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cd</a:t>
            </a:r>
            <a:r>
              <a:rPr lang="en-US" dirty="0" smtClean="0"/>
              <a:t> command is used to change the present working directory to a new one.</a:t>
            </a:r>
          </a:p>
          <a:p>
            <a:endParaRPr lang="en-US" dirty="0"/>
          </a:p>
          <a:p>
            <a:r>
              <a:rPr lang="en-US" dirty="0" smtClean="0"/>
              <a:t>Two options:</a:t>
            </a:r>
          </a:p>
          <a:p>
            <a:pPr lvl="1"/>
            <a:r>
              <a:rPr lang="en-US" dirty="0" smtClean="0"/>
              <a:t>Specify an absolute path name:</a:t>
            </a:r>
          </a:p>
          <a:p>
            <a:pPr lvl="2"/>
            <a:r>
              <a:rPr lang="en-US" dirty="0" smtClean="0"/>
              <a:t>$ cd /home/</a:t>
            </a:r>
            <a:r>
              <a:rPr lang="en-US" dirty="0" err="1" smtClean="0"/>
              <a:t>steve</a:t>
            </a:r>
            <a:r>
              <a:rPr lang="en-US" dirty="0" smtClean="0"/>
              <a:t>/documents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Specify a relative path name:</a:t>
            </a:r>
          </a:p>
          <a:p>
            <a:pPr lvl="2"/>
            <a:r>
              <a:rPr lang="en-US" dirty="0" smtClean="0"/>
              <a:t>$ cd documents  </a:t>
            </a:r>
          </a:p>
          <a:p>
            <a:pPr lvl="3"/>
            <a:r>
              <a:rPr lang="en-US" dirty="0" smtClean="0"/>
              <a:t>change to documents sub-directory located in present directory</a:t>
            </a:r>
          </a:p>
          <a:p>
            <a:pPr lvl="2"/>
            <a:r>
              <a:rPr lang="en-US" dirty="0" smtClean="0"/>
              <a:t>$ cd ../databases (change to databases</a:t>
            </a:r>
          </a:p>
          <a:p>
            <a:pPr lvl="3"/>
            <a:r>
              <a:rPr lang="en-US" dirty="0" smtClean="0"/>
              <a:t>change to databases sub-directory located in parent directory</a:t>
            </a:r>
          </a:p>
          <a:p>
            <a:pPr lvl="2"/>
            <a:r>
              <a:rPr lang="en-US" dirty="0" smtClean="0"/>
              <a:t>$ cd ~</a:t>
            </a:r>
          </a:p>
          <a:p>
            <a:pPr lvl="3"/>
            <a:r>
              <a:rPr lang="en-US" dirty="0" smtClean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Use the </a:t>
            </a:r>
            <a:r>
              <a:rPr lang="en-US" b="1" dirty="0" err="1" smtClean="0"/>
              <a:t>mkdir</a:t>
            </a:r>
            <a:r>
              <a:rPr lang="en-US" b="1" dirty="0" smtClean="0"/>
              <a:t> </a:t>
            </a:r>
            <a:r>
              <a:rPr lang="en-US" dirty="0" smtClean="0"/>
              <a:t>command to create a new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test</a:t>
            </a:r>
          </a:p>
          <a:p>
            <a:pPr lvl="2"/>
            <a:r>
              <a:rPr lang="en-US" dirty="0" smtClean="0"/>
              <a:t>Creates a sub-directory called test in the present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/home/</a:t>
            </a:r>
            <a:r>
              <a:rPr lang="en-US" dirty="0" err="1" smtClean="0"/>
              <a:t>steve</a:t>
            </a:r>
            <a:r>
              <a:rPr lang="en-US" dirty="0" smtClean="0"/>
              <a:t>/test</a:t>
            </a:r>
          </a:p>
          <a:p>
            <a:pPr lvl="2"/>
            <a:r>
              <a:rPr lang="en-US" dirty="0" smtClean="0"/>
              <a:t>Creates a sub-directory called test in the /home/</a:t>
            </a:r>
            <a:r>
              <a:rPr lang="en-US" dirty="0" err="1" smtClean="0"/>
              <a:t>steve</a:t>
            </a:r>
            <a:r>
              <a:rPr lang="en-US" dirty="0" smtClean="0"/>
              <a:t>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rmdir</a:t>
            </a:r>
            <a:r>
              <a:rPr lang="en-US" dirty="0" smtClean="0"/>
              <a:t> command to remove a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rmdir</a:t>
            </a:r>
            <a:r>
              <a:rPr lang="en-US" dirty="0" smtClean="0"/>
              <a:t> test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rmdir</a:t>
            </a:r>
            <a:r>
              <a:rPr lang="en-US" dirty="0" smtClean="0"/>
              <a:t> command will fail if the directory isn’t empty. </a:t>
            </a:r>
          </a:p>
          <a:p>
            <a:pPr lvl="1"/>
            <a:r>
              <a:rPr lang="en-US" dirty="0" smtClean="0"/>
              <a:t>Another option: $ </a:t>
            </a:r>
            <a:r>
              <a:rPr lang="en-US" dirty="0" err="1" smtClean="0"/>
              <a:t>rm</a:t>
            </a:r>
            <a:r>
              <a:rPr lang="en-US" dirty="0" smtClean="0"/>
              <a:t> –</a:t>
            </a:r>
            <a:r>
              <a:rPr lang="en-US" dirty="0" err="1" smtClean="0"/>
              <a:t>fr</a:t>
            </a:r>
            <a:r>
              <a:rPr lang="en-US" dirty="0" smtClean="0"/>
              <a:t> test    (careful!)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Easy way to create an empty file is to use the </a:t>
            </a:r>
            <a:r>
              <a:rPr lang="en-US" b="1" dirty="0" smtClean="0"/>
              <a:t>touch </a:t>
            </a:r>
            <a:r>
              <a:rPr lang="en-US" dirty="0" smtClean="0"/>
              <a:t>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touch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You can also use one of the basic text editors to create a file.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nano</a:t>
            </a:r>
            <a:r>
              <a:rPr lang="en-US" b="1" dirty="0" smtClean="0"/>
              <a:t> </a:t>
            </a:r>
            <a:r>
              <a:rPr lang="en-US" b="1" dirty="0" err="1" smtClean="0"/>
              <a:t>myfile.txt</a:t>
            </a:r>
            <a:r>
              <a:rPr lang="en-US" b="1" dirty="0" smtClean="0"/>
              <a:t>    </a:t>
            </a:r>
            <a:r>
              <a:rPr lang="en-US" dirty="0" smtClean="0"/>
              <a:t>(recommended for beginners)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vi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ls command allows you to list the files in a directory.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</a:t>
            </a:r>
            <a:r>
              <a:rPr lang="en-US" b="1" dirty="0" err="1" smtClean="0"/>
              <a:t>steve</a:t>
            </a:r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~</a:t>
            </a:r>
          </a:p>
          <a:p>
            <a:endParaRPr lang="en-US" dirty="0"/>
          </a:p>
          <a:p>
            <a:r>
              <a:rPr lang="en-US" dirty="0" smtClean="0"/>
              <a:t>Add the –la option to the command to see more file details.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 /home/</a:t>
            </a:r>
            <a:r>
              <a:rPr lang="en-US" b="1" dirty="0" err="1" smtClean="0"/>
              <a:t>steve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copy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 smtClean="0"/>
              <a:t>Delete a file using the </a:t>
            </a:r>
            <a:r>
              <a:rPr lang="en-US" b="1" dirty="0" err="1" smtClean="0"/>
              <a:t>rm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myfile2.txt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Change the owner of a file using the </a:t>
            </a:r>
            <a:r>
              <a:rPr lang="en-US" b="1" dirty="0" err="1" smtClean="0"/>
              <a:t>chown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chown</a:t>
            </a:r>
            <a:r>
              <a:rPr lang="en-US" b="1" dirty="0" smtClean="0"/>
              <a:t> </a:t>
            </a:r>
            <a:r>
              <a:rPr lang="en-US" b="1" dirty="0" err="1" smtClean="0"/>
              <a:t>jbaker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group associated with a file using the </a:t>
            </a:r>
            <a:r>
              <a:rPr lang="en-US" b="1" dirty="0" err="1" smtClean="0"/>
              <a:t>chgrp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chgrp</a:t>
            </a:r>
            <a:r>
              <a:rPr lang="en-US" b="1" dirty="0" smtClean="0"/>
              <a:t> </a:t>
            </a:r>
            <a:r>
              <a:rPr lang="en-US" b="1" dirty="0" err="1" smtClean="0"/>
              <a:t>webusers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file permissions using the </a:t>
            </a:r>
            <a:r>
              <a:rPr lang="en-US" b="1" dirty="0" err="1" smtClean="0"/>
              <a:t>chmod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a+r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so that all users can read the file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</a:t>
            </a:r>
            <a:r>
              <a:rPr lang="en-US" b="1" dirty="0" err="1" smtClean="0"/>
              <a:t>+x</a:t>
            </a:r>
            <a:r>
              <a:rPr lang="en-US" b="1" dirty="0" smtClean="0"/>
              <a:t> </a:t>
            </a:r>
            <a:r>
              <a:rPr lang="en-US" b="1" dirty="0" smtClean="0"/>
              <a:t>file1</a:t>
            </a:r>
          </a:p>
          <a:p>
            <a:pPr lvl="2"/>
            <a:r>
              <a:rPr lang="en-US" dirty="0" smtClean="0"/>
              <a:t>Set the permissions to that </a:t>
            </a:r>
            <a:r>
              <a:rPr lang="en-US" dirty="0" smtClean="0"/>
              <a:t>everyone can exe</a:t>
            </a:r>
            <a:r>
              <a:rPr lang="en-US" dirty="0" smtClean="0"/>
              <a:t>cute the file (shell script).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We can also use a numeric argument (octal) to set the file permissions: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600 file1</a:t>
            </a:r>
          </a:p>
          <a:p>
            <a:pPr lvl="2"/>
            <a:r>
              <a:rPr lang="en-US" dirty="0" smtClean="0"/>
              <a:t>Set read and write permissions for the file owner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775 file1</a:t>
            </a:r>
          </a:p>
          <a:p>
            <a:pPr lvl="2"/>
            <a:r>
              <a:rPr lang="en-US" dirty="0" smtClean="0"/>
              <a:t>Give everyone </a:t>
            </a:r>
            <a:r>
              <a:rPr lang="en-US" dirty="0" err="1" smtClean="0"/>
              <a:t>read+execute</a:t>
            </a:r>
            <a:r>
              <a:rPr lang="en-US" dirty="0" smtClean="0"/>
              <a:t>, owner and group get all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 smtClean="0"/>
              <a:t>Help scaling</a:t>
            </a:r>
            <a:r>
              <a:rPr lang="en-US" dirty="0" smtClean="0"/>
              <a:t>: one person performs the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work </a:t>
            </a:r>
            <a:r>
              <a:rPr lang="en-US" dirty="0" smtClean="0"/>
              <a:t>of </a:t>
            </a:r>
            <a:r>
              <a:rPr lang="en-US" dirty="0" smtClean="0"/>
              <a:t>many.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Improve accuracy/ repeatability</a:t>
            </a:r>
            <a:r>
              <a:rPr lang="en-US" dirty="0" smtClean="0"/>
              <a:t>: perform task same way every </a:t>
            </a:r>
            <a:r>
              <a:rPr lang="en-US" dirty="0" smtClean="0"/>
              <a:t>time.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Save time</a:t>
            </a:r>
            <a:r>
              <a:rPr lang="en-US" dirty="0" smtClean="0"/>
              <a:t>: perform task faster than </a:t>
            </a:r>
            <a:r>
              <a:rPr lang="en-US" dirty="0" smtClean="0"/>
              <a:t>humans.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Make processes safer</a:t>
            </a:r>
            <a:r>
              <a:rPr lang="en-US" dirty="0" smtClean="0"/>
              <a:t>: eliminate </a:t>
            </a:r>
            <a:r>
              <a:rPr lang="en-US" dirty="0" smtClean="0"/>
              <a:t>mistakes.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Empower users</a:t>
            </a:r>
            <a:r>
              <a:rPr lang="en-US" dirty="0" smtClean="0"/>
              <a:t>: let’s less experienced people perform complex </a:t>
            </a:r>
            <a:r>
              <a:rPr lang="en-US" dirty="0" smtClean="0"/>
              <a:t>tasks.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Linux provides a couple different tools to view </a:t>
            </a:r>
            <a:r>
              <a:rPr lang="en-US" dirty="0" smtClean="0"/>
              <a:t>the contents of text </a:t>
            </a:r>
            <a:r>
              <a:rPr lang="en-US" dirty="0" smtClean="0"/>
              <a:t>files.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cat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$ more </a:t>
            </a:r>
            <a:r>
              <a:rPr lang="en-US" b="1" dirty="0" err="1" smtClean="0"/>
              <a:t>myfile.txt</a:t>
            </a:r>
            <a:r>
              <a:rPr lang="en-US" b="1" dirty="0" smtClean="0"/>
              <a:t> </a:t>
            </a:r>
            <a:r>
              <a:rPr lang="en-US" dirty="0"/>
              <a:t>(similar to cat but with pagination</a:t>
            </a:r>
            <a:r>
              <a:rPr lang="en-US" dirty="0" smtClean="0"/>
              <a:t>)</a:t>
            </a:r>
          </a:p>
          <a:p>
            <a:pPr lvl="1"/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less </a:t>
            </a:r>
            <a:r>
              <a:rPr lang="en-US" b="1" dirty="0" err="1" smtClean="0"/>
              <a:t>myfile.txt</a:t>
            </a:r>
            <a:r>
              <a:rPr lang="en-US" b="1" dirty="0" smtClean="0"/>
              <a:t>   </a:t>
            </a:r>
            <a:r>
              <a:rPr lang="en-US" dirty="0" smtClean="0"/>
              <a:t>(less is more than more)</a:t>
            </a:r>
          </a:p>
          <a:p>
            <a:pPr lvl="1"/>
            <a:endParaRPr lang="en-US" dirty="0"/>
          </a:p>
          <a:p>
            <a:r>
              <a:rPr lang="en-US" dirty="0" smtClean="0"/>
              <a:t>You can always open the file in a text </a:t>
            </a:r>
            <a:r>
              <a:rPr lang="en-US" dirty="0" smtClean="0"/>
              <a:t>editor (</a:t>
            </a:r>
            <a:r>
              <a:rPr lang="en-US" dirty="0" err="1" smtClean="0"/>
              <a:t>nano</a:t>
            </a:r>
            <a:r>
              <a:rPr lang="en-US" dirty="0" smtClean="0"/>
              <a:t> or vi).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Globbing</a:t>
            </a:r>
            <a:r>
              <a:rPr lang="en-US" dirty="0" smtClean="0"/>
              <a:t> is the use of pathname expansion to refer to one or more files.</a:t>
            </a:r>
          </a:p>
          <a:p>
            <a:endParaRPr lang="en-US" dirty="0" smtClean="0"/>
          </a:p>
          <a:p>
            <a:r>
              <a:rPr lang="en-US" dirty="0" smtClean="0"/>
              <a:t>Uses special characters to expand pathname:</a:t>
            </a:r>
          </a:p>
          <a:p>
            <a:pPr lvl="1"/>
            <a:r>
              <a:rPr lang="en-US" dirty="0" smtClean="0"/>
              <a:t>* matches all characters (wildcard)</a:t>
            </a:r>
          </a:p>
          <a:p>
            <a:pPr lvl="1"/>
            <a:r>
              <a:rPr lang="en-US" dirty="0" smtClean="0"/>
              <a:t>? matches a single character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*.jpg     </a:t>
            </a:r>
            <a:r>
              <a:rPr lang="en-US" dirty="0" smtClean="0"/>
              <a:t>(list all jpeg files)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?.jpg</a:t>
            </a:r>
            <a:r>
              <a:rPr lang="en-US" dirty="0" smtClean="0"/>
              <a:t>	  (list jpeg files with 1 character names)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[A-Z]*.jpg  </a:t>
            </a:r>
            <a:r>
              <a:rPr lang="en-US" dirty="0" smtClean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Linux programs accept input data from a keyboard and output to a terminal by default.</a:t>
            </a:r>
          </a:p>
          <a:p>
            <a:pPr lvl="1"/>
            <a:r>
              <a:rPr lang="en-US" dirty="0" smtClean="0"/>
              <a:t>Data input path is called </a:t>
            </a:r>
            <a:r>
              <a:rPr lang="en-US" b="1" dirty="0" err="1" smtClean="0"/>
              <a:t>stdin</a:t>
            </a:r>
            <a:r>
              <a:rPr lang="en-US" dirty="0" smtClean="0"/>
              <a:t> (standard input).</a:t>
            </a:r>
          </a:p>
          <a:p>
            <a:pPr lvl="1"/>
            <a:r>
              <a:rPr lang="en-US" dirty="0" smtClean="0"/>
              <a:t>Data output path is called </a:t>
            </a:r>
            <a:r>
              <a:rPr lang="en-US" b="1" dirty="0" err="1" smtClean="0"/>
              <a:t>stdout</a:t>
            </a:r>
            <a:r>
              <a:rPr lang="en-US" dirty="0" smtClean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It’s possible to redirect the I/O pathways of </a:t>
            </a:r>
            <a:r>
              <a:rPr lang="en-US" dirty="0" err="1" smtClean="0"/>
              <a:t>linux</a:t>
            </a:r>
            <a:r>
              <a:rPr lang="en-US" dirty="0" smtClean="0"/>
              <a:t> programs.</a:t>
            </a:r>
          </a:p>
          <a:p>
            <a:endParaRPr lang="en-US" dirty="0"/>
          </a:p>
          <a:p>
            <a:r>
              <a:rPr lang="en-US" dirty="0" smtClean="0"/>
              <a:t>Redirect the output of a program using the right angle-bracket character (&gt;).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pPr lvl="2"/>
            <a:r>
              <a:rPr lang="en-US" dirty="0" smtClean="0"/>
              <a:t>Write the output of the directory listing to the </a:t>
            </a:r>
            <a:r>
              <a:rPr lang="en-US" dirty="0" err="1" smtClean="0"/>
              <a:t>files.txt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Append data to an existing file rather than overwriting it using two brackets (&gt;&gt;).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Redirect the input of a program using the left angle-bracket character (&lt;).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wc</a:t>
            </a:r>
            <a:r>
              <a:rPr lang="en-US" b="1" dirty="0" smtClean="0"/>
              <a:t> –l &lt; </a:t>
            </a:r>
            <a:r>
              <a:rPr lang="en-US" b="1" dirty="0" err="1" smtClean="0"/>
              <a:t>file.txt</a:t>
            </a:r>
            <a:endParaRPr lang="en-US" b="1" dirty="0" smtClean="0"/>
          </a:p>
          <a:p>
            <a:pPr lvl="2"/>
            <a:r>
              <a:rPr lang="en-US" dirty="0" smtClean="0"/>
              <a:t>Input the </a:t>
            </a:r>
            <a:r>
              <a:rPr lang="en-US" dirty="0" err="1" smtClean="0"/>
              <a:t>file.txt</a:t>
            </a:r>
            <a:r>
              <a:rPr lang="en-US" dirty="0" smtClean="0"/>
              <a:t> file into the </a:t>
            </a:r>
            <a:r>
              <a:rPr lang="en-US" dirty="0" err="1" smtClean="0"/>
              <a:t>wordcount</a:t>
            </a:r>
            <a:r>
              <a:rPr lang="en-US" dirty="0" smtClean="0"/>
              <a:t> program to count the number of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command pipe allows you to take the </a:t>
            </a:r>
            <a:r>
              <a:rPr lang="en-US" dirty="0" err="1" smtClean="0"/>
              <a:t>stdout</a:t>
            </a:r>
            <a:r>
              <a:rPr lang="en-US" dirty="0" smtClean="0"/>
              <a:t> (output) of a command and send it to the </a:t>
            </a:r>
            <a:r>
              <a:rPr lang="en-US" dirty="0" err="1" smtClean="0"/>
              <a:t>stdin</a:t>
            </a:r>
            <a:r>
              <a:rPr lang="en-US" dirty="0" smtClean="0"/>
              <a:t> (input) of another command.</a:t>
            </a:r>
          </a:p>
          <a:p>
            <a:endParaRPr lang="en-US" dirty="0"/>
          </a:p>
          <a:p>
            <a:r>
              <a:rPr lang="en-US" dirty="0" smtClean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</a:t>
            </a:r>
            <a:r>
              <a:rPr lang="en-US" b="1" dirty="0" err="1" smtClean="0"/>
              <a:t>var</a:t>
            </a:r>
            <a:r>
              <a:rPr lang="en-US" b="1" dirty="0" smtClean="0"/>
              <a:t>/www/html | less</a:t>
            </a:r>
          </a:p>
          <a:p>
            <a:pPr lvl="2"/>
            <a:r>
              <a:rPr lang="en-US" dirty="0" smtClean="0"/>
              <a:t>List the files /</a:t>
            </a:r>
            <a:r>
              <a:rPr lang="en-US" dirty="0" err="1" smtClean="0"/>
              <a:t>var</a:t>
            </a:r>
            <a:r>
              <a:rPr lang="en-US" dirty="0" smtClean="0"/>
              <a:t>/www/html directory using the less pagination program.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Each program on Linux runs as a processes or set of processes.</a:t>
            </a:r>
          </a:p>
          <a:p>
            <a:pPr lvl="1"/>
            <a:r>
              <a:rPr lang="en-US" dirty="0" smtClean="0"/>
              <a:t>Some are interactive and terminate quickly after execution.</a:t>
            </a:r>
          </a:p>
          <a:p>
            <a:pPr lvl="1"/>
            <a:r>
              <a:rPr lang="en-US" dirty="0" smtClean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 smtClean="0"/>
              <a:t>View current running processes on the system using the </a:t>
            </a:r>
            <a:r>
              <a:rPr lang="en-US" b="1" dirty="0" err="1" smtClean="0"/>
              <a:t>ps</a:t>
            </a:r>
            <a:r>
              <a:rPr lang="en-US" dirty="0" smtClean="0"/>
              <a:t> </a:t>
            </a:r>
            <a:r>
              <a:rPr lang="en-US" dirty="0" err="1" smtClean="0"/>
              <a:t>comand</a:t>
            </a:r>
            <a:r>
              <a:rPr lang="en-US" dirty="0" smtClean="0"/>
              <a:t> (use -ax arguments to show all processes).</a:t>
            </a:r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ps</a:t>
            </a:r>
            <a:r>
              <a:rPr lang="en-US" b="1" dirty="0" smtClean="0"/>
              <a:t> –ax</a:t>
            </a:r>
          </a:p>
          <a:p>
            <a:endParaRPr lang="en-US" dirty="0"/>
          </a:p>
          <a:p>
            <a:r>
              <a:rPr lang="en-US" dirty="0" smtClean="0"/>
              <a:t>A handy way to look at the current resource utilization on the system is by using the </a:t>
            </a:r>
            <a:r>
              <a:rPr lang="en-US" b="1" dirty="0" smtClean="0"/>
              <a:t>top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top</a:t>
            </a:r>
          </a:p>
          <a:p>
            <a:endParaRPr lang="en-US" dirty="0" smtClean="0"/>
          </a:p>
          <a:p>
            <a:r>
              <a:rPr lang="en-US" dirty="0" smtClean="0"/>
              <a:t>Forcibly stop a process using the kill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kill</a:t>
            </a:r>
            <a:r>
              <a:rPr lang="en-US" dirty="0" smtClean="0"/>
              <a:t> &lt;process id&gt;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Linux uses a service management program called </a:t>
            </a:r>
            <a:r>
              <a:rPr lang="en-US" b="1" dirty="0" smtClean="0"/>
              <a:t>service</a:t>
            </a:r>
            <a:r>
              <a:rPr lang="en-US" dirty="0" smtClean="0"/>
              <a:t> to manage the state of services.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</a:t>
            </a:r>
            <a:r>
              <a:rPr lang="en-US" b="1" dirty="0" smtClean="0"/>
              <a:t>start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Starts the Apache webserver on the system</a:t>
            </a:r>
            <a:r>
              <a:rPr lang="en-US" dirty="0" smtClean="0"/>
              <a:t>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</a:t>
            </a:r>
            <a:r>
              <a:rPr lang="en-US" b="1" dirty="0" smtClean="0"/>
              <a:t>stop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Stops the Apache webserver on the system.</a:t>
            </a:r>
          </a:p>
          <a:p>
            <a:endParaRPr lang="en-US" dirty="0"/>
          </a:p>
          <a:p>
            <a:r>
              <a:rPr lang="en-US" dirty="0" smtClean="0"/>
              <a:t>A service can be configured to automatically start when a system starts up using the </a:t>
            </a:r>
            <a:r>
              <a:rPr lang="en-US" b="1" dirty="0" err="1" smtClean="0"/>
              <a:t>chkconfig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err="1" smtClean="0"/>
              <a:t>chkconfig</a:t>
            </a:r>
            <a:r>
              <a:rPr lang="en-US" b="1" dirty="0" smtClean="0"/>
              <a:t> </a:t>
            </a:r>
            <a:r>
              <a:rPr lang="en-US" b="1" dirty="0" err="1" smtClean="0"/>
              <a:t>httpd</a:t>
            </a:r>
            <a:r>
              <a:rPr lang="en-US" b="1" dirty="0" smtClean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Every Linux system comes with applications pre-installed on the </a:t>
            </a:r>
            <a:r>
              <a:rPr lang="en-US" dirty="0" smtClean="0"/>
              <a:t>system in packages.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Trying to figure out how to install and remove applications can be tricky because of </a:t>
            </a:r>
            <a:r>
              <a:rPr lang="en-US" dirty="0" smtClean="0"/>
              <a:t>package dependencies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A package management system is used to:</a:t>
            </a:r>
          </a:p>
          <a:p>
            <a:pPr lvl="1"/>
            <a:r>
              <a:rPr lang="en-US" dirty="0" smtClean="0"/>
              <a:t>Track installed packages</a:t>
            </a:r>
          </a:p>
          <a:p>
            <a:pPr lvl="1"/>
            <a:r>
              <a:rPr lang="en-US" dirty="0" smtClean="0"/>
              <a:t>Install new packages and dependencies</a:t>
            </a:r>
          </a:p>
          <a:p>
            <a:pPr lvl="1"/>
            <a:r>
              <a:rPr lang="en-US" dirty="0" smtClean="0"/>
              <a:t>Remove packages</a:t>
            </a:r>
          </a:p>
          <a:p>
            <a:endParaRPr lang="en-US" dirty="0"/>
          </a:p>
          <a:p>
            <a:r>
              <a:rPr lang="en-US" dirty="0" smtClean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Amazon Linux uses the common </a:t>
            </a:r>
            <a:r>
              <a:rPr lang="en-US" b="1" dirty="0" smtClean="0"/>
              <a:t>yum</a:t>
            </a:r>
            <a:r>
              <a:rPr lang="en-US" dirty="0" smtClean="0"/>
              <a:t> packaging system.</a:t>
            </a:r>
          </a:p>
          <a:p>
            <a:endParaRPr lang="en-US" dirty="0"/>
          </a:p>
          <a:p>
            <a:r>
              <a:rPr lang="en-US" dirty="0" smtClean="0"/>
              <a:t>Yum provides an easy way to update the currently installed packages on a system.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update –y</a:t>
            </a:r>
          </a:p>
          <a:p>
            <a:pPr lvl="1"/>
            <a:r>
              <a:rPr lang="en-US" dirty="0" smtClean="0"/>
              <a:t>Kind of like running a Windows Update</a:t>
            </a:r>
          </a:p>
          <a:p>
            <a:endParaRPr lang="en-US" dirty="0"/>
          </a:p>
          <a:p>
            <a:r>
              <a:rPr lang="en-US" dirty="0" smtClean="0"/>
              <a:t>Install new applications on the system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install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Remove a package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remove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Shutdown and Restart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shutdown command is used to shutdown a system (requires super-user privileges).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</a:t>
            </a:r>
          </a:p>
          <a:p>
            <a:endParaRPr lang="en-US" dirty="0"/>
          </a:p>
          <a:p>
            <a:r>
              <a:rPr lang="en-US" dirty="0" smtClean="0"/>
              <a:t>To tell the system to automatically restart after shutting down: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 –r now</a:t>
            </a:r>
          </a:p>
          <a:p>
            <a:pPr lvl="1"/>
            <a:endParaRPr lang="en-US" dirty="0"/>
          </a:p>
          <a:p>
            <a:r>
              <a:rPr lang="en-US" dirty="0" smtClean="0"/>
              <a:t>Note, you can also use AWS tools </a:t>
            </a:r>
            <a:r>
              <a:rPr lang="en-US" dirty="0" smtClean="0"/>
              <a:t>and API to </a:t>
            </a:r>
            <a:r>
              <a:rPr lang="en-US" dirty="0" smtClean="0"/>
              <a:t>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Left-Over Principle: automate everything possible</a:t>
            </a:r>
          </a:p>
          <a:p>
            <a:pPr lvl="2"/>
            <a:r>
              <a:rPr lang="en-US" dirty="0" smtClean="0"/>
              <a:t>Easy/rare = manual </a:t>
            </a:r>
          </a:p>
          <a:p>
            <a:pPr lvl="2"/>
            <a:r>
              <a:rPr lang="en-US" dirty="0" smtClean="0"/>
              <a:t>Easy/frequent = automate</a:t>
            </a:r>
          </a:p>
          <a:p>
            <a:pPr lvl="2"/>
            <a:r>
              <a:rPr lang="en-US" dirty="0" smtClean="0"/>
              <a:t>Difficult/rare = manual (document)</a:t>
            </a:r>
          </a:p>
          <a:p>
            <a:pPr lvl="2"/>
            <a:r>
              <a:rPr lang="en-US" dirty="0" smtClean="0"/>
              <a:t>Difficult/frequent = automate (but maybe acquire)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Compensatory Principle</a:t>
            </a:r>
          </a:p>
          <a:p>
            <a:pPr lvl="2"/>
            <a:r>
              <a:rPr lang="en-US" dirty="0" smtClean="0"/>
              <a:t>People aren’t infinitely versatile </a:t>
            </a:r>
            <a:r>
              <a:rPr lang="en-US" dirty="0" smtClean="0"/>
              <a:t>machines.</a:t>
            </a:r>
            <a:endParaRPr lang="en-US" dirty="0" smtClean="0"/>
          </a:p>
          <a:p>
            <a:pPr lvl="2"/>
            <a:r>
              <a:rPr lang="en-US" dirty="0" smtClean="0"/>
              <a:t>Machines do some things better than people and </a:t>
            </a:r>
            <a:r>
              <a:rPr lang="en-US" dirty="0" smtClean="0"/>
              <a:t>vice-versa.</a:t>
            </a:r>
            <a:endParaRPr lang="en-US" dirty="0" smtClean="0"/>
          </a:p>
          <a:p>
            <a:pPr lvl="2"/>
            <a:r>
              <a:rPr lang="en-US" dirty="0" smtClean="0"/>
              <a:t>Example: </a:t>
            </a:r>
            <a:r>
              <a:rPr lang="en-US" dirty="0" smtClean="0"/>
              <a:t>Machines are better </a:t>
            </a:r>
            <a:r>
              <a:rPr lang="en-US" dirty="0" smtClean="0"/>
              <a:t>at polling remote hosts every 5 minutes for performance </a:t>
            </a:r>
            <a:r>
              <a:rPr lang="en-US" dirty="0" smtClean="0"/>
              <a:t>metrics.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890" y="439195"/>
            <a:ext cx="1781399" cy="14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2: Linux and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/>
              <a:t>Practice of Cloud </a:t>
            </a:r>
            <a:r>
              <a:rPr lang="en-US" i="1" dirty="0" smtClean="0"/>
              <a:t>Systems Administration </a:t>
            </a:r>
            <a:r>
              <a:rPr lang="en-US" dirty="0" smtClean="0"/>
              <a:t>Chapter 1</a:t>
            </a:r>
          </a:p>
          <a:p>
            <a:r>
              <a:rPr lang="en-US" dirty="0" smtClean="0"/>
              <a:t>Read </a:t>
            </a:r>
            <a:r>
              <a:rPr lang="en-US" i="1" dirty="0" smtClean="0"/>
              <a:t>Infrastructure as Code </a:t>
            </a:r>
            <a:r>
              <a:rPr lang="en-US" dirty="0" smtClean="0"/>
              <a:t>Chapter 1</a:t>
            </a:r>
          </a:p>
          <a:p>
            <a:r>
              <a:rPr lang="en-US" dirty="0" smtClean="0"/>
              <a:t>Finish reading </a:t>
            </a:r>
            <a:r>
              <a:rPr lang="en-US" i="1" dirty="0" smtClean="0"/>
              <a:t>Linux Hands-on Guide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/>
              <a:t>** </a:t>
            </a:r>
            <a:r>
              <a:rPr lang="en-US" sz="2800" b="1" dirty="0" smtClean="0"/>
              <a:t>Remember to use Slack channel for questions</a:t>
            </a:r>
            <a:r>
              <a:rPr lang="en-US" sz="2800" dirty="0" smtClean="0"/>
              <a:t>!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359" y="4132240"/>
            <a:ext cx="859521" cy="8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Complementarity Principle</a:t>
            </a:r>
          </a:p>
          <a:p>
            <a:pPr lvl="2"/>
            <a:r>
              <a:rPr lang="en-US" dirty="0" smtClean="0"/>
              <a:t>The more a system is automated, the less people understand how the system </a:t>
            </a:r>
            <a:r>
              <a:rPr lang="en-US" dirty="0" smtClean="0"/>
              <a:t>works.</a:t>
            </a:r>
            <a:endParaRPr lang="en-US" dirty="0" smtClean="0"/>
          </a:p>
          <a:p>
            <a:pPr lvl="2"/>
            <a:r>
              <a:rPr lang="en-US" dirty="0" smtClean="0"/>
              <a:t>Try to strike a balance between automation and future growth in </a:t>
            </a:r>
            <a:r>
              <a:rPr lang="en-US" dirty="0" smtClean="0"/>
              <a:t>learning.</a:t>
            </a:r>
            <a:endParaRPr lang="en-US" dirty="0" smtClean="0"/>
          </a:p>
          <a:p>
            <a:pPr lvl="2"/>
            <a:endParaRPr lang="en-US" dirty="0" smtClean="0"/>
          </a:p>
          <a:p>
            <a:r>
              <a:rPr lang="en-US" dirty="0" smtClean="0"/>
              <a:t>Tool building vs. automation</a:t>
            </a:r>
          </a:p>
          <a:p>
            <a:pPr lvl="1"/>
            <a:r>
              <a:rPr lang="en-US" dirty="0" smtClean="0"/>
              <a:t>Tools improve a manual task so that it can be done </a:t>
            </a:r>
            <a:r>
              <a:rPr lang="en-US" dirty="0" smtClean="0"/>
              <a:t>better.</a:t>
            </a:r>
            <a:endParaRPr lang="en-US" dirty="0" smtClean="0"/>
          </a:p>
          <a:p>
            <a:pPr lvl="1"/>
            <a:r>
              <a:rPr lang="en-US" dirty="0" smtClean="0"/>
              <a:t>Automation </a:t>
            </a:r>
            <a:r>
              <a:rPr lang="en-US" dirty="0" smtClean="0"/>
              <a:t>eliminates the need to perform a manual </a:t>
            </a:r>
            <a:r>
              <a:rPr lang="en-US" dirty="0" smtClean="0"/>
              <a:t>task.</a:t>
            </a:r>
            <a:endParaRPr lang="en-US" dirty="0" smtClean="0"/>
          </a:p>
          <a:p>
            <a:pPr lvl="2"/>
            <a:r>
              <a:rPr lang="en-US" dirty="0" smtClean="0"/>
              <a:t>Example: Manually running a code script vs. using a job scheduling server to start the script.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Creating </a:t>
            </a:r>
            <a:r>
              <a:rPr lang="en-US" dirty="0" smtClean="0"/>
              <a:t>automation:</a:t>
            </a:r>
            <a:endParaRPr lang="en-US" dirty="0" smtClean="0"/>
          </a:p>
          <a:p>
            <a:pPr lvl="1"/>
            <a:r>
              <a:rPr lang="en-US" dirty="0" smtClean="0"/>
              <a:t>Majority of IT team’s time should be spent on </a:t>
            </a:r>
            <a:r>
              <a:rPr lang="en-US" dirty="0" smtClean="0"/>
              <a:t>automation.</a:t>
            </a:r>
            <a:endParaRPr lang="en-US" dirty="0" smtClean="0"/>
          </a:p>
          <a:p>
            <a:pPr lvl="1"/>
            <a:r>
              <a:rPr lang="en-US" dirty="0" smtClean="0"/>
              <a:t>Identify and fix the biggest bottleneck first (Theory of Constraints</a:t>
            </a:r>
            <a:r>
              <a:rPr lang="en-US" dirty="0" smtClean="0"/>
              <a:t>).</a:t>
            </a:r>
            <a:endParaRPr lang="en-US" dirty="0" smtClean="0"/>
          </a:p>
          <a:p>
            <a:pPr lvl="1"/>
            <a:r>
              <a:rPr lang="en-US" dirty="0" smtClean="0"/>
              <a:t>Start small and work incrementally, don’t try to automate everything at </a:t>
            </a:r>
            <a:r>
              <a:rPr lang="en-US" dirty="0" smtClean="0"/>
              <a:t>once.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How to </a:t>
            </a:r>
            <a:r>
              <a:rPr lang="en-US" dirty="0" smtClean="0"/>
              <a:t>automate:</a:t>
            </a:r>
            <a:endParaRPr lang="en-US" dirty="0" smtClean="0"/>
          </a:p>
          <a:p>
            <a:pPr lvl="1"/>
            <a:r>
              <a:rPr lang="en-US" dirty="0" smtClean="0"/>
              <a:t>Shell scripts, scripting languages, configuration </a:t>
            </a:r>
            <a:r>
              <a:rPr lang="en-US" dirty="0" smtClean="0"/>
              <a:t>management, cloud services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Shell scripts </a:t>
            </a:r>
            <a:r>
              <a:rPr lang="en-US" dirty="0" smtClean="0"/>
              <a:t>are a </a:t>
            </a:r>
            <a:r>
              <a:rPr lang="en-US" dirty="0" smtClean="0"/>
              <a:t>common tool used for infrastructure automation.</a:t>
            </a:r>
          </a:p>
          <a:p>
            <a:pPr lvl="1"/>
            <a:r>
              <a:rPr lang="en-US" dirty="0" smtClean="0"/>
              <a:t>Simple and quick to </a:t>
            </a:r>
            <a:r>
              <a:rPr lang="en-US" dirty="0" smtClean="0"/>
              <a:t>create.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Interpreted and executed by systems </a:t>
            </a:r>
            <a:r>
              <a:rPr lang="en-US" dirty="0" smtClean="0"/>
              <a:t>immediately.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Batch of commands grouped together in a file and executed from top to </a:t>
            </a:r>
            <a:r>
              <a:rPr lang="en-US" dirty="0" smtClean="0"/>
              <a:t>bottom.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Supported by wide variety of operating systems including Unix, Linux, </a:t>
            </a:r>
            <a:r>
              <a:rPr lang="en-US" dirty="0" smtClean="0"/>
              <a:t>and Windows.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will focus on Linux shell scripts in this course using the BASH shell.</a:t>
            </a:r>
          </a:p>
          <a:p>
            <a:pPr lvl="1"/>
            <a:r>
              <a:rPr lang="en-US" dirty="0" smtClean="0"/>
              <a:t>Free replacement for the Bourne </a:t>
            </a:r>
            <a:r>
              <a:rPr lang="en-US" dirty="0" smtClean="0"/>
              <a:t>shell. </a:t>
            </a:r>
            <a:endParaRPr lang="en-US" dirty="0" smtClean="0"/>
          </a:p>
          <a:p>
            <a:pPr lvl="1"/>
            <a:r>
              <a:rPr lang="en-US" dirty="0" smtClean="0"/>
              <a:t>Released in 1989 and used as default shell for most Linux </a:t>
            </a:r>
            <a:r>
              <a:rPr lang="en-US" dirty="0" smtClean="0"/>
              <a:t>distributions.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What is a shell?</a:t>
            </a:r>
          </a:p>
          <a:p>
            <a:pPr lvl="1"/>
            <a:r>
              <a:rPr lang="en-US" dirty="0" smtClean="0"/>
              <a:t>An interactive command line processer that runs in a text window.</a:t>
            </a:r>
          </a:p>
          <a:p>
            <a:pPr lvl="1"/>
            <a:r>
              <a:rPr lang="en-US" dirty="0" smtClean="0"/>
              <a:t>User can type in commands manually or the shell can read commands from a file (shell script).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5852</TotalTime>
  <Words>2837</Words>
  <Application>Microsoft Macintosh PowerPoint</Application>
  <PresentationFormat>On-screen Show (4:3)</PresentationFormat>
  <Paragraphs>539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Calibri</vt:lpstr>
      <vt:lpstr>Consolas</vt:lpstr>
      <vt:lpstr>Mangal</vt:lpstr>
      <vt:lpstr>Arial</vt:lpstr>
      <vt:lpstr>Office Theme</vt:lpstr>
      <vt:lpstr>DevOps &amp; Cloud Infrastructure SEIS 665 Week 2</vt:lpstr>
      <vt:lpstr>Agenda</vt:lpstr>
      <vt:lpstr>Automation</vt:lpstr>
      <vt:lpstr>Automation goals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Linux Hands-on</vt:lpstr>
      <vt:lpstr>Linux File System Hierarchy</vt:lpstr>
      <vt:lpstr>Linux File Types</vt:lpstr>
      <vt:lpstr>Linux File Permissions</vt:lpstr>
      <vt:lpstr>Linux File Names</vt:lpstr>
      <vt:lpstr>Linux Shell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Listing files</vt:lpstr>
      <vt:lpstr>Managing Files</vt:lpstr>
      <vt:lpstr>File Permissions</vt:lpstr>
      <vt:lpstr>Viewing Files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  <vt:lpstr>Homework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Baker, Jason D.</cp:lastModifiedBy>
  <cp:revision>135</cp:revision>
  <dcterms:created xsi:type="dcterms:W3CDTF">2016-03-19T16:40:33Z</dcterms:created>
  <dcterms:modified xsi:type="dcterms:W3CDTF">2017-02-05T23:09:11Z</dcterms:modified>
</cp:coreProperties>
</file>

<file path=docProps/thumbnail.jpeg>
</file>